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39"/>
  </p:notesMasterIdLst>
  <p:sldIdLst>
    <p:sldId id="269" r:id="rId2"/>
    <p:sldId id="270" r:id="rId3"/>
    <p:sldId id="256" r:id="rId4"/>
    <p:sldId id="273" r:id="rId5"/>
    <p:sldId id="280" r:id="rId6"/>
    <p:sldId id="281" r:id="rId7"/>
    <p:sldId id="27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4" r:id="rId33"/>
    <p:sldId id="295" r:id="rId34"/>
    <p:sldId id="279" r:id="rId35"/>
    <p:sldId id="275" r:id="rId36"/>
    <p:sldId id="278" r:id="rId37"/>
    <p:sldId id="308" r:id="rId3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04"/>
    <a:srgbClr val="26DE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2" autoAdjust="0"/>
    <p:restoredTop sz="94757" autoAdjust="0"/>
  </p:normalViewPr>
  <p:slideViewPr>
    <p:cSldViewPr snapToGrid="0">
      <p:cViewPr varScale="1">
        <p:scale>
          <a:sx n="216" d="100"/>
          <a:sy n="216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microsoft.com/office/2011/relationships/chartStyle" Target="style28.xml"/><Relationship Id="rId2" Type="http://schemas.microsoft.com/office/2011/relationships/chartColorStyle" Target="colors28.xml"/><Relationship Id="rId3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microsoft.com/office/2011/relationships/chartStyle" Target="style29.xml"/><Relationship Id="rId2" Type="http://schemas.microsoft.com/office/2011/relationships/chartColorStyle" Target="colors29.xml"/><Relationship Id="rId3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microsoft.com/office/2011/relationships/chartStyle" Target="style30.xml"/><Relationship Id="rId2" Type="http://schemas.microsoft.com/office/2011/relationships/chartColorStyle" Target="colors30.xml"/><Relationship Id="rId3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microsoft.com/office/2011/relationships/chartStyle" Target="style31.xml"/><Relationship Id="rId2" Type="http://schemas.microsoft.com/office/2011/relationships/chartColorStyle" Target="colors31.xml"/><Relationship Id="rId3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microsoft.com/office/2011/relationships/chartStyle" Target="style32.xml"/><Relationship Id="rId2" Type="http://schemas.microsoft.com/office/2011/relationships/chartColorStyle" Target="colors32.xml"/><Relationship Id="rId3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microsoft.com/office/2011/relationships/chartStyle" Target="style33.xml"/><Relationship Id="rId2" Type="http://schemas.microsoft.com/office/2011/relationships/chartColorStyle" Target="colors33.xml"/><Relationship Id="rId3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microsoft.com/office/2011/relationships/chartStyle" Target="style34.xml"/><Relationship Id="rId2" Type="http://schemas.microsoft.com/office/2011/relationships/chartColorStyle" Target="colors34.xml"/><Relationship Id="rId3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34.0</c:v>
                </c:pt>
                <c:pt idx="1">
                  <c:v>18.0</c:v>
                </c:pt>
                <c:pt idx="2">
                  <c:v>20.0</c:v>
                </c:pt>
                <c:pt idx="3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Assessment </a:t>
            </a:r>
            <a:r>
              <a:rPr lang="en-US" smtClean="0"/>
              <a:t>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4.0</c:v>
                </c:pt>
                <c:pt idx="1">
                  <c:v>13.0</c:v>
                </c:pt>
                <c:pt idx="2">
                  <c:v>31.0</c:v>
                </c:pt>
                <c:pt idx="3">
                  <c:v>27.0</c:v>
                </c:pt>
                <c:pt idx="4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10.0</c:v>
                </c:pt>
                <c:pt idx="2">
                  <c:v>16.0</c:v>
                </c:pt>
                <c:pt idx="3">
                  <c:v>38.0</c:v>
                </c:pt>
                <c:pt idx="4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8.0</c:v>
                </c:pt>
                <c:pt idx="2">
                  <c:v>29.0</c:v>
                </c:pt>
                <c:pt idx="3">
                  <c:v>38.0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21.0</c:v>
                </c:pt>
                <c:pt idx="2">
                  <c:v>32.0</c:v>
                </c:pt>
                <c:pt idx="3">
                  <c:v>26.0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9.0</c:v>
                </c:pt>
                <c:pt idx="1">
                  <c:v>25.0</c:v>
                </c:pt>
                <c:pt idx="2">
                  <c:v>40.0</c:v>
                </c:pt>
                <c:pt idx="3">
                  <c:v>14.0</c:v>
                </c:pt>
                <c:pt idx="4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19.0</c:v>
                </c:pt>
                <c:pt idx="2">
                  <c:v>29.0</c:v>
                </c:pt>
                <c:pt idx="3">
                  <c:v>28.0</c:v>
                </c:pt>
                <c:pt idx="4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17.0</c:v>
                </c:pt>
                <c:pt idx="2">
                  <c:v>31.0</c:v>
                </c:pt>
                <c:pt idx="3">
                  <c:v>30.0</c:v>
                </c:pt>
                <c:pt idx="4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15.0</c:v>
                </c:pt>
                <c:pt idx="2">
                  <c:v>38.0</c:v>
                </c:pt>
                <c:pt idx="3">
                  <c:v>27.0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19.0</c:v>
                </c:pt>
                <c:pt idx="2">
                  <c:v>40.0</c:v>
                </c:pt>
                <c:pt idx="3">
                  <c:v>24.0</c:v>
                </c:pt>
                <c:pt idx="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8.0</c:v>
                </c:pt>
                <c:pt idx="2">
                  <c:v>12.0</c:v>
                </c:pt>
                <c:pt idx="3">
                  <c:v>39.0</c:v>
                </c:pt>
                <c:pt idx="4">
                  <c:v>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36.0</c:v>
                </c:pt>
                <c:pt idx="1">
                  <c:v>18.0</c:v>
                </c:pt>
                <c:pt idx="2">
                  <c:v>26.0</c:v>
                </c:pt>
                <c:pt idx="3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8.0</c:v>
                </c:pt>
                <c:pt idx="2">
                  <c:v>13.0</c:v>
                </c:pt>
                <c:pt idx="3">
                  <c:v>34.0</c:v>
                </c:pt>
                <c:pt idx="4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9.0</c:v>
                </c:pt>
                <c:pt idx="2">
                  <c:v>19.0</c:v>
                </c:pt>
                <c:pt idx="3">
                  <c:v>36.0</c:v>
                </c:pt>
                <c:pt idx="4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14.0</c:v>
                </c:pt>
                <c:pt idx="2">
                  <c:v>19.0</c:v>
                </c:pt>
                <c:pt idx="3">
                  <c:v>32.0</c:v>
                </c:pt>
                <c:pt idx="4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12.0</c:v>
                </c:pt>
                <c:pt idx="2">
                  <c:v>23.0</c:v>
                </c:pt>
                <c:pt idx="3">
                  <c:v>37.0</c:v>
                </c:pt>
                <c:pt idx="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12.0</c:v>
                </c:pt>
                <c:pt idx="2">
                  <c:v>20.0</c:v>
                </c:pt>
                <c:pt idx="3">
                  <c:v>32.0</c:v>
                </c:pt>
                <c:pt idx="4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15.0</c:v>
                </c:pt>
                <c:pt idx="2">
                  <c:v>27.0</c:v>
                </c:pt>
                <c:pt idx="3">
                  <c:v>32.0</c:v>
                </c:pt>
                <c:pt idx="4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19.0</c:v>
                </c:pt>
                <c:pt idx="2">
                  <c:v>31.0</c:v>
                </c:pt>
                <c:pt idx="3">
                  <c:v>27.0</c:v>
                </c:pt>
                <c:pt idx="4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80.0</c:v>
                </c:pt>
                <c:pt idx="1">
                  <c:v>24.0</c:v>
                </c:pt>
                <c:pt idx="2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80.0</c:v>
                </c:pt>
                <c:pt idx="1">
                  <c:v>24.0</c:v>
                </c:pt>
                <c:pt idx="2">
                  <c:v>16.0</c:v>
                </c:pt>
                <c:pt idx="3">
                  <c:v>6.0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928016"/>
        <c:axId val="2134987248"/>
      </c:barChart>
      <c:catAx>
        <c:axId val="21349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87248"/>
        <c:crosses val="autoZero"/>
        <c:auto val="1"/>
        <c:lblAlgn val="ctr"/>
        <c:lblOffset val="100"/>
        <c:noMultiLvlLbl val="0"/>
      </c:catAx>
      <c:valAx>
        <c:axId val="21349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2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61.0</c:v>
                </c:pt>
                <c:pt idx="1">
                  <c:v>34.0</c:v>
                </c:pt>
                <c:pt idx="2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9.0</c:v>
                </c:pt>
                <c:pt idx="1">
                  <c:v>13.0</c:v>
                </c:pt>
                <c:pt idx="2">
                  <c:v>52.0</c:v>
                </c:pt>
                <c:pt idx="3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25.0</c:v>
                </c:pt>
                <c:pt idx="1">
                  <c:v>34.0</c:v>
                </c:pt>
                <c:pt idx="2">
                  <c:v>22.0</c:v>
                </c:pt>
                <c:pt idx="3">
                  <c:v>18.0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980528"/>
        <c:axId val="2099975888"/>
      </c:barChart>
      <c:catAx>
        <c:axId val="209998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75888"/>
        <c:crosses val="autoZero"/>
        <c:auto val="1"/>
        <c:lblAlgn val="ctr"/>
        <c:lblOffset val="100"/>
        <c:noMultiLvlLbl val="0"/>
      </c:catAx>
      <c:valAx>
        <c:axId val="209997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8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55.0</c:v>
                </c:pt>
                <c:pt idx="1">
                  <c:v>37.0</c:v>
                </c:pt>
                <c:pt idx="2">
                  <c:v>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55.0</c:v>
                </c:pt>
                <c:pt idx="1">
                  <c:v>37.0</c:v>
                </c:pt>
                <c:pt idx="2">
                  <c:v>34.0</c:v>
                </c:pt>
                <c:pt idx="3">
                  <c:v>8.0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307952"/>
        <c:axId val="2026998384"/>
      </c:barChart>
      <c:catAx>
        <c:axId val="202730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998384"/>
        <c:crosses val="autoZero"/>
        <c:auto val="1"/>
        <c:lblAlgn val="ctr"/>
        <c:lblOffset val="100"/>
        <c:noMultiLvlLbl val="0"/>
      </c:catAx>
      <c:valAx>
        <c:axId val="202699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0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61.0</c:v>
                </c:pt>
                <c:pt idx="1">
                  <c:v>21.0</c:v>
                </c:pt>
                <c:pt idx="2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61.0</c:v>
                </c:pt>
                <c:pt idx="1">
                  <c:v>21.0</c:v>
                </c:pt>
                <c:pt idx="2">
                  <c:v>15.0</c:v>
                </c:pt>
                <c:pt idx="3">
                  <c:v>12.0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273248"/>
        <c:axId val="2100275568"/>
      </c:barChart>
      <c:catAx>
        <c:axId val="21002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75568"/>
        <c:crosses val="autoZero"/>
        <c:auto val="1"/>
        <c:lblAlgn val="ctr"/>
        <c:lblOffset val="100"/>
        <c:noMultiLvlLbl val="0"/>
      </c:catAx>
      <c:valAx>
        <c:axId val="21002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23.0</c:v>
                </c:pt>
                <c:pt idx="1">
                  <c:v>17.0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23.0</c:v>
                </c:pt>
                <c:pt idx="1">
                  <c:v>17.0</c:v>
                </c:pt>
                <c:pt idx="2">
                  <c:v>28.0</c:v>
                </c:pt>
                <c:pt idx="3">
                  <c:v>37.0</c:v>
                </c:pt>
                <c:pt idx="4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8438720"/>
        <c:axId val="2138441472"/>
      </c:barChart>
      <c:catAx>
        <c:axId val="21384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441472"/>
        <c:crosses val="autoZero"/>
        <c:auto val="1"/>
        <c:lblAlgn val="ctr"/>
        <c:lblOffset val="100"/>
        <c:noMultiLvlLbl val="0"/>
      </c:catAx>
      <c:valAx>
        <c:axId val="21384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43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47.0</c:v>
                </c:pt>
                <c:pt idx="1">
                  <c:v>21.0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47.0</c:v>
                </c:pt>
                <c:pt idx="1">
                  <c:v>21.0</c:v>
                </c:pt>
                <c:pt idx="2">
                  <c:v>10.0</c:v>
                </c:pt>
                <c:pt idx="3">
                  <c:v>16.0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693008"/>
        <c:axId val="2103695328"/>
      </c:barChart>
      <c:catAx>
        <c:axId val="21036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695328"/>
        <c:crosses val="autoZero"/>
        <c:auto val="1"/>
        <c:lblAlgn val="ctr"/>
        <c:lblOffset val="100"/>
        <c:noMultiLvlLbl val="0"/>
      </c:catAx>
      <c:valAx>
        <c:axId val="210369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69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87.0</c:v>
                </c:pt>
                <c:pt idx="1">
                  <c:v>12.0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16.0</c:v>
                </c:pt>
                <c:pt idx="1">
                  <c:v>15.0</c:v>
                </c:pt>
                <c:pt idx="2">
                  <c:v>45.0</c:v>
                </c:pt>
                <c:pt idx="3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87.0</c:v>
                </c:pt>
                <c:pt idx="1">
                  <c:v>12.0</c:v>
                </c:pt>
                <c:pt idx="2">
                  <c:v>14.0</c:v>
                </c:pt>
                <c:pt idx="3">
                  <c:v>17.0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219680"/>
        <c:axId val="2135787728"/>
      </c:barChart>
      <c:catAx>
        <c:axId val="21002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87728"/>
        <c:crosses val="autoZero"/>
        <c:auto val="1"/>
        <c:lblAlgn val="ctr"/>
        <c:lblOffset val="100"/>
        <c:noMultiLvlLbl val="0"/>
      </c:catAx>
      <c:valAx>
        <c:axId val="213578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Not There Yet</c:v>
                </c:pt>
                <c:pt idx="1">
                  <c:v>Almost There</c:v>
                </c:pt>
                <c:pt idx="2">
                  <c:v>Proficient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16.0</c:v>
                </c:pt>
                <c:pt idx="1">
                  <c:v>17.0</c:v>
                </c:pt>
                <c:pt idx="2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0630401518959066"/>
          <c:y val="0.764075913587725"/>
          <c:w val="0.891650192662087"/>
          <c:h val="0.20259075307894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Predicted Achievement Levels</a:t>
            </a:r>
            <a:endParaRPr lang="en-US"/>
          </a:p>
        </c:rich>
      </c:tx>
      <c:layout>
        <c:manualLayout>
          <c:xMode val="edge"/>
          <c:yMode val="edge"/>
          <c:x val="0.211316788526434"/>
          <c:y val="0.016836195965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DA6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16.0</c:v>
                </c:pt>
                <c:pt idx="1">
                  <c:v>17.0</c:v>
                </c:pt>
                <c:pt idx="2">
                  <c:v>19.0</c:v>
                </c:pt>
                <c:pt idx="3">
                  <c:v>22.0</c:v>
                </c:pt>
                <c:pt idx="4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183312"/>
        <c:axId val="2104145488"/>
      </c:barChart>
      <c:catAx>
        <c:axId val="21041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45488"/>
        <c:crosses val="autoZero"/>
        <c:auto val="1"/>
        <c:lblAlgn val="ctr"/>
        <c:lblOffset val="100"/>
        <c:noMultiLvlLbl val="0"/>
      </c:catAx>
      <c:valAx>
        <c:axId val="210414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17-18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26DE2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2A8A04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PK</c:v>
                </c:pt>
                <c:pt idx="1">
                  <c:v>KDG</c:v>
                </c:pt>
                <c:pt idx="2">
                  <c:v>1st Grade</c:v>
                </c:pt>
                <c:pt idx="3">
                  <c:v>2nd Grade</c:v>
                </c:pt>
                <c:pt idx="4">
                  <c:v>3rd Grade</c:v>
                </c:pt>
                <c:pt idx="5">
                  <c:v>4th Grade</c:v>
                </c:pt>
                <c:pt idx="6">
                  <c:v>5th Grade</c:v>
                </c:pt>
                <c:pt idx="7">
                  <c:v>6th Grade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25.0</c:v>
                </c:pt>
                <c:pt idx="1">
                  <c:v>41.0</c:v>
                </c:pt>
                <c:pt idx="2">
                  <c:v>33.0</c:v>
                </c:pt>
                <c:pt idx="3">
                  <c:v>34.0</c:v>
                </c:pt>
                <c:pt idx="4">
                  <c:v>37.0</c:v>
                </c:pt>
                <c:pt idx="5">
                  <c:v>25.0</c:v>
                </c:pt>
                <c:pt idx="6">
                  <c:v>27.0</c:v>
                </c:pt>
                <c:pt idx="7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5472336"/>
        <c:axId val="2105470288"/>
      </c:barChart>
      <c:valAx>
        <c:axId val="210547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5472336"/>
        <c:crosses val="autoZero"/>
        <c:crossBetween val="between"/>
      </c:valAx>
      <c:catAx>
        <c:axId val="210547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547028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26DE26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2A8A04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  <c:pt idx="3">
                  <c:v>4th Grade</c:v>
                </c:pt>
                <c:pt idx="4">
                  <c:v>5th Grade</c:v>
                </c:pt>
                <c:pt idx="5">
                  <c:v>6th Grade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7.0</c:v>
                </c:pt>
                <c:pt idx="3">
                  <c:v>4.0</c:v>
                </c:pt>
                <c:pt idx="4">
                  <c:v>5.0</c:v>
                </c:pt>
                <c:pt idx="5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34.0</c:v>
                </c:pt>
                <c:pt idx="1">
                  <c:v>26.0</c:v>
                </c:pt>
                <c:pt idx="2">
                  <c:v>17.0</c:v>
                </c:pt>
                <c:pt idx="3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At/Above </c:v>
                </c:pt>
                <c:pt idx="1">
                  <c:v>On Watch</c:v>
                </c:pt>
                <c:pt idx="2">
                  <c:v>Intervention</c:v>
                </c:pt>
                <c:pt idx="3">
                  <c:v>Urgent Intervention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47.0</c:v>
                </c:pt>
                <c:pt idx="1">
                  <c:v>20.0</c:v>
                </c:pt>
                <c:pt idx="2">
                  <c:v>22.0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11.0</c:v>
                </c:pt>
                <c:pt idx="2">
                  <c:v>17.0</c:v>
                </c:pt>
                <c:pt idx="3">
                  <c:v>41.0</c:v>
                </c:pt>
                <c:pt idx="4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2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14.0</c:v>
                </c:pt>
                <c:pt idx="2">
                  <c:v>19.0</c:v>
                </c:pt>
                <c:pt idx="3">
                  <c:v>26.0</c:v>
                </c:pt>
                <c:pt idx="4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 1</c:v>
                </c:pt>
              </c:strCache>
            </c:strRef>
          </c:tx>
          <c:dPt>
            <c:idx val="0"/>
            <c:bubble3D val="0"/>
            <c:spPr>
              <a:solidFill>
                <a:srgbClr val="2A8A0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Level 5</c:v>
                </c:pt>
                <c:pt idx="1">
                  <c:v>Level 4</c:v>
                </c:pt>
                <c:pt idx="2">
                  <c:v>Level 3</c:v>
                </c:pt>
                <c:pt idx="3">
                  <c:v>Level 2</c:v>
                </c:pt>
                <c:pt idx="4">
                  <c:v>Level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10.0</c:v>
                </c:pt>
                <c:pt idx="2">
                  <c:v>21.0</c:v>
                </c:pt>
                <c:pt idx="3">
                  <c:v>37.0</c:v>
                </c:pt>
                <c:pt idx="4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189D-7EF4-D74B-A920-7A7ABA529C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10A1D-773B-6049-8C71-285DDBEF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9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3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9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FE42C4-179E-4ED9-8EDC-A4571CAB4F0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0260A5-47D7-45CD-841E-744AD25C2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7.xml"/><Relationship Id="rId3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3.xml"/><Relationship Id="rId3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5.xml"/><Relationship Id="rId3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7.xml"/><Relationship Id="rId3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9.xml"/><Relationship Id="rId3" Type="http://schemas.openxmlformats.org/officeDocument/2006/relationships/chart" Target="../charts/char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1.xml"/><Relationship Id="rId3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3.xml"/><Relationship Id="rId3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5.xml"/><Relationship Id="rId3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m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1.xml"/><Relationship Id="rId3" Type="http://schemas.openxmlformats.org/officeDocument/2006/relationships/chart" Target="../charts/char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mp"/><Relationship Id="rId3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Hamilton County Elementary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465321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5179829"/>
              </p:ext>
            </p:extLst>
          </p:nvPr>
        </p:nvGraphicFramePr>
        <p:xfrm>
          <a:off x="6218238" y="1846052"/>
          <a:ext cx="4937442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4854352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745092"/>
              </p:ext>
            </p:extLst>
          </p:nvPr>
        </p:nvGraphicFramePr>
        <p:xfrm>
          <a:off x="6217603" y="1845523"/>
          <a:ext cx="4938077" cy="418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375047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982021"/>
              </p:ext>
            </p:extLst>
          </p:nvPr>
        </p:nvGraphicFramePr>
        <p:xfrm>
          <a:off x="621760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0644488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2127405"/>
              </p:ext>
            </p:extLst>
          </p:nvPr>
        </p:nvGraphicFramePr>
        <p:xfrm>
          <a:off x="6353208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5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3981883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3469586"/>
              </p:ext>
            </p:extLst>
          </p:nvPr>
        </p:nvGraphicFramePr>
        <p:xfrm>
          <a:off x="6217920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4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4th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6088788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4053519"/>
              </p:ext>
            </p:extLst>
          </p:nvPr>
        </p:nvGraphicFramePr>
        <p:xfrm>
          <a:off x="6353208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14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4th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0022593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5936754"/>
              </p:ext>
            </p:extLst>
          </p:nvPr>
        </p:nvGraphicFramePr>
        <p:xfrm>
          <a:off x="6217920" y="1845523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1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r>
              <a:rPr lang="en-US" smtClean="0"/>
              <a:t>th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585647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3362139"/>
              </p:ext>
            </p:extLst>
          </p:nvPr>
        </p:nvGraphicFramePr>
        <p:xfrm>
          <a:off x="6353208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r>
              <a:rPr lang="en-US" smtClean="0"/>
              <a:t>th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7315250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1493156"/>
              </p:ext>
            </p:extLst>
          </p:nvPr>
        </p:nvGraphicFramePr>
        <p:xfrm>
          <a:off x="6217920" y="1845523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6th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6041408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6341530"/>
              </p:ext>
            </p:extLst>
          </p:nvPr>
        </p:nvGraphicFramePr>
        <p:xfrm>
          <a:off x="6353208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8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</a:t>
            </a:r>
            <a:r>
              <a:rPr lang="en-US" smtClean="0"/>
              <a:t>-Ready Data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6th Grade STAR Math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8669736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4612219"/>
              </p:ext>
            </p:extLst>
          </p:nvPr>
        </p:nvGraphicFramePr>
        <p:xfrm>
          <a:off x="6217920" y="1845523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Matters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QUARTerLY</a:t>
            </a:r>
            <a:r>
              <a:rPr lang="en-US" dirty="0" smtClean="0"/>
              <a:t> BENCHMARK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ELA Progress Monitoring Cut Scores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27" y="1417638"/>
            <a:ext cx="8446134" cy="5192482"/>
          </a:xfrm>
        </p:spPr>
      </p:pic>
    </p:spTree>
    <p:extLst>
      <p:ext uri="{BB962C8B-B14F-4D97-AF65-F5344CB8AC3E}">
        <p14:creationId xmlns:p14="http://schemas.microsoft.com/office/powerpoint/2010/main" val="13400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/>
              <a:t> </a:t>
            </a:r>
            <a:r>
              <a:rPr lang="en-US" smtClean="0"/>
              <a:t>Grade ELA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8765073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57545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69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Grade ELA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5982044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7040444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5</a:t>
            </a:r>
            <a:r>
              <a:rPr lang="en-US" baseline="30000" smtClean="0"/>
              <a:t>th</a:t>
            </a:r>
            <a:r>
              <a:rPr lang="en-US" smtClean="0"/>
              <a:t> Grade ELA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7794916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1492478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4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Grade ELA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1114360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946158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21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Math Progress Monitoring Cut Scores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730439"/>
            <a:ext cx="7422368" cy="4923749"/>
          </a:xfrm>
        </p:spPr>
      </p:pic>
    </p:spTree>
    <p:extLst>
      <p:ext uri="{BB962C8B-B14F-4D97-AF65-F5344CB8AC3E}">
        <p14:creationId xmlns:p14="http://schemas.microsoft.com/office/powerpoint/2010/main" val="25170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Grade Math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9216672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28793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3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Grade Math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8805514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7326164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0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1" y="723580"/>
            <a:ext cx="7121610" cy="5535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2887" y="214183"/>
            <a:ext cx="377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i</a:t>
            </a:r>
            <a:r>
              <a:rPr lang="en-US" smtClean="0"/>
              <a:t>-Ready Reading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5</a:t>
            </a:r>
            <a:r>
              <a:rPr lang="en-US" baseline="30000" smtClean="0"/>
              <a:t>th</a:t>
            </a:r>
            <a:r>
              <a:rPr lang="en-US" smtClean="0"/>
              <a:t> Grade Math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0029972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553347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Grade Math</a:t>
            </a:r>
            <a:br>
              <a:rPr lang="en-US" smtClean="0"/>
            </a:br>
            <a:r>
              <a:rPr lang="en-US" sz="3600"/>
              <a:t>Performance Matters Q1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0157061"/>
              </p:ext>
            </p:extLst>
          </p:nvPr>
        </p:nvGraphicFramePr>
        <p:xfrm>
          <a:off x="16002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041047"/>
              </p:ext>
            </p:extLst>
          </p:nvPr>
        </p:nvGraphicFramePr>
        <p:xfrm>
          <a:off x="5410200" y="18288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Attendance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5626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Attendance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442893"/>
            <a:ext cx="10058400" cy="2437017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4000"/>
              <a:t> </a:t>
            </a:r>
            <a:r>
              <a:rPr lang="en-US" sz="4000" smtClean="0"/>
              <a:t>259 students have missed 5 or more days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62 students have missed 10 or more days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45 students have missed 15 or more days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16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4865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Early Warning System: Number of Students with 5 or more Days Missed</a:t>
            </a:r>
            <a:endParaRPr lang="en-US" sz="36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53830"/>
              </p:ext>
            </p:extLst>
          </p:nvPr>
        </p:nvGraphicFramePr>
        <p:xfrm>
          <a:off x="1805609" y="1744824"/>
          <a:ext cx="8763000" cy="447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2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Discipline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4865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Early Warning System: Number of Students with Referrals</a:t>
            </a:r>
            <a:endParaRPr lang="en-US" sz="36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55656"/>
              </p:ext>
            </p:extLst>
          </p:nvPr>
        </p:nvGraphicFramePr>
        <p:xfrm>
          <a:off x="1752600" y="19812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1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5626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Discipline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39817"/>
            <a:ext cx="10316196" cy="404319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en-US" sz="400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 30 students with 1 referral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10 students with 2 referrals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5 students with 3 referrals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smtClean="0"/>
              <a:t>2 </a:t>
            </a:r>
            <a:r>
              <a:rPr lang="en-US" sz="4000"/>
              <a:t>students with </a:t>
            </a:r>
            <a:r>
              <a:rPr lang="en-US" sz="4000" smtClean="0"/>
              <a:t>4 </a:t>
            </a:r>
            <a:r>
              <a:rPr lang="en-US" sz="4000"/>
              <a:t>referrals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149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2887" y="214183"/>
            <a:ext cx="377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i</a:t>
            </a:r>
            <a:r>
              <a:rPr lang="en-US" smtClean="0"/>
              <a:t>-Ready Reading Predicted Proficiency</a:t>
            </a:r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9" y="1062681"/>
            <a:ext cx="10912557" cy="3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2887" y="214183"/>
            <a:ext cx="377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i</a:t>
            </a:r>
            <a:r>
              <a:rPr lang="en-US" smtClean="0"/>
              <a:t>-Ready Math Overview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73" y="3357552"/>
            <a:ext cx="562053" cy="1428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61" y="718104"/>
            <a:ext cx="6996337" cy="54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2887" y="214183"/>
            <a:ext cx="377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i</a:t>
            </a:r>
            <a:r>
              <a:rPr lang="en-US" smtClean="0"/>
              <a:t>-Ready Math Predicted Proficiency</a:t>
            </a: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0" y="1062683"/>
            <a:ext cx="10856465" cy="39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STAR Data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mtClean="0"/>
              <a:t>STAR Early Literacy, STAR Reading and STAR Math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Kindergarten Early Literacy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7460826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1808491"/>
              </p:ext>
            </p:extLst>
          </p:nvPr>
        </p:nvGraphicFramePr>
        <p:xfrm>
          <a:off x="6218238" y="1846052"/>
          <a:ext cx="4937442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Grade STAR Reading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559805"/>
              </p:ext>
            </p:extLst>
          </p:nvPr>
        </p:nvGraphicFramePr>
        <p:xfrm>
          <a:off x="1096963" y="1846052"/>
          <a:ext cx="4938077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8948095"/>
              </p:ext>
            </p:extLst>
          </p:nvPr>
        </p:nvGraphicFramePr>
        <p:xfrm>
          <a:off x="6218238" y="1846052"/>
          <a:ext cx="4937442" cy="41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4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6209</TotalTime>
  <Words>270</Words>
  <Application>Microsoft Macintosh PowerPoint</Application>
  <PresentationFormat>Widescreen</PresentationFormat>
  <Paragraphs>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Arial</vt:lpstr>
      <vt:lpstr>Retrospect</vt:lpstr>
      <vt:lpstr>Hamilton County Elementary School</vt:lpstr>
      <vt:lpstr>i-Ready Data</vt:lpstr>
      <vt:lpstr>PowerPoint Presentation</vt:lpstr>
      <vt:lpstr>PowerPoint Presentation</vt:lpstr>
      <vt:lpstr>PowerPoint Presentation</vt:lpstr>
      <vt:lpstr>PowerPoint Presentation</vt:lpstr>
      <vt:lpstr>STAR Data</vt:lpstr>
      <vt:lpstr>Kindergarten Early Literacy</vt:lpstr>
      <vt:lpstr>1st Grade STAR Reading</vt:lpstr>
      <vt:lpstr>1st Grade STAR Math</vt:lpstr>
      <vt:lpstr>2nd Grade STAR Reading</vt:lpstr>
      <vt:lpstr>2nd Grade STAR Math</vt:lpstr>
      <vt:lpstr>3rd Grade STAR Reading</vt:lpstr>
      <vt:lpstr>3rd Grade STAR Math</vt:lpstr>
      <vt:lpstr>4th Grade STAR Reading</vt:lpstr>
      <vt:lpstr>4th Grade STAR Math</vt:lpstr>
      <vt:lpstr>5th Grade STAR Reading</vt:lpstr>
      <vt:lpstr>5th Grade STAR Math</vt:lpstr>
      <vt:lpstr>6th Grade STAR Reading</vt:lpstr>
      <vt:lpstr>6th Grade STAR Math</vt:lpstr>
      <vt:lpstr>Performance Matters Data</vt:lpstr>
      <vt:lpstr>ELA Progress Monitoring Cut Scores</vt:lpstr>
      <vt:lpstr>3RD Grade ELA Performance Matters Q1 Assessment</vt:lpstr>
      <vt:lpstr>4th Grade ELA Performance Matters Q1 Assessment</vt:lpstr>
      <vt:lpstr>5th Grade ELA Performance Matters Q1 Assessment</vt:lpstr>
      <vt:lpstr>6th Grade ELA Performance Matters Q1 Assessment</vt:lpstr>
      <vt:lpstr>Math Progress Monitoring Cut Scores</vt:lpstr>
      <vt:lpstr>3rd Grade Math Performance Matters Q1 Assessment</vt:lpstr>
      <vt:lpstr>4th Grade Math Performance Matters Q1 Assessment</vt:lpstr>
      <vt:lpstr>5th Grade Math Performance Matters Q1 Assessment</vt:lpstr>
      <vt:lpstr>6th Grade Math Performance Matters Q1 Assessment</vt:lpstr>
      <vt:lpstr>Attendance </vt:lpstr>
      <vt:lpstr>Attendance</vt:lpstr>
      <vt:lpstr>Early Warning System: Number of Students with 5 or more Days Missed</vt:lpstr>
      <vt:lpstr>Discipline </vt:lpstr>
      <vt:lpstr>Early Warning System: Number of Students with Referrals</vt:lpstr>
      <vt:lpstr>Discipline</vt:lpstr>
    </vt:vector>
  </TitlesOfParts>
  <Company>Hamilton County School District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Bennett</dc:creator>
  <cp:lastModifiedBy>Peggy Hasty</cp:lastModifiedBy>
  <cp:revision>67</cp:revision>
  <cp:lastPrinted>2017-12-05T15:40:57Z</cp:lastPrinted>
  <dcterms:created xsi:type="dcterms:W3CDTF">2017-09-25T15:04:38Z</dcterms:created>
  <dcterms:modified xsi:type="dcterms:W3CDTF">2017-12-12T15:31:41Z</dcterms:modified>
</cp:coreProperties>
</file>