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86" r:id="rId5"/>
    <p:sldId id="287" r:id="rId6"/>
    <p:sldId id="261" r:id="rId7"/>
    <p:sldId id="290" r:id="rId8"/>
    <p:sldId id="291" r:id="rId9"/>
    <p:sldId id="311" r:id="rId10"/>
    <p:sldId id="292" r:id="rId11"/>
    <p:sldId id="310" r:id="rId12"/>
    <p:sldId id="268" r:id="rId13"/>
    <p:sldId id="309" r:id="rId14"/>
    <p:sldId id="307" r:id="rId15"/>
    <p:sldId id="308" r:id="rId16"/>
    <p:sldId id="270" r:id="rId17"/>
    <p:sldId id="306" r:id="rId18"/>
    <p:sldId id="271" r:id="rId19"/>
    <p:sldId id="305" r:id="rId20"/>
    <p:sldId id="272" r:id="rId21"/>
    <p:sldId id="304" r:id="rId22"/>
    <p:sldId id="267" r:id="rId23"/>
    <p:sldId id="303" r:id="rId24"/>
    <p:sldId id="273" r:id="rId25"/>
    <p:sldId id="274" r:id="rId26"/>
    <p:sldId id="279" r:id="rId27"/>
    <p:sldId id="280" r:id="rId28"/>
    <p:sldId id="281" r:id="rId29"/>
    <p:sldId id="282" r:id="rId30"/>
    <p:sldId id="294" r:id="rId31"/>
    <p:sldId id="295" r:id="rId32"/>
    <p:sldId id="296" r:id="rId33"/>
    <p:sldId id="297" r:id="rId34"/>
    <p:sldId id="298" r:id="rId35"/>
    <p:sldId id="299" r:id="rId36"/>
    <p:sldId id="315" r:id="rId37"/>
    <p:sldId id="316" r:id="rId38"/>
    <p:sldId id="313" r:id="rId39"/>
    <p:sldId id="301" r:id="rId40"/>
    <p:sldId id="31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F23"/>
    <a:srgbClr val="7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18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wd\Desktop\Excell\School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wd\Desktop\Excell\School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4984731898699"/>
          <c:y val="5.4646977180703597E-2"/>
          <c:w val="0.64019355244348497"/>
          <c:h val="0.922505996585401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explosion val="26"/>
          <c:dPt>
            <c:idx val="0"/>
            <c:bubble3D val="0"/>
            <c:explosion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explosion val="2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explosion val="0"/>
            <c:spPr>
              <a:solidFill>
                <a:srgbClr val="00B050"/>
              </a:solidFill>
              <a:ln w="19050">
                <a:solidFill>
                  <a:schemeClr val="bg1"/>
                </a:solidFill>
              </a:ln>
              <a:effectLst/>
            </c:spPr>
          </c:dPt>
          <c:cat>
            <c:strRef>
              <c:f>Sheet1!$A$3:$A$5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122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584480006227"/>
          <c:y val="0.88480767419094497"/>
          <c:w val="0.72361209914134805"/>
          <c:h val="9.2037771594340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781958123402"/>
          <c:y val="1.5599053074604401E-2"/>
          <c:w val="0.54321656201989399"/>
          <c:h val="0.81708812146126397"/>
        </c:manualLayout>
      </c:layout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Sheet1!$A$15:$A$17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Sheet1!$B$15:$B$17</c:f>
              <c:numCache>
                <c:formatCode>General</c:formatCode>
                <c:ptCount val="3"/>
                <c:pt idx="0">
                  <c:v>109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023688073577"/>
          <c:y val="0.88294765643706297"/>
          <c:w val="0.83999355906743201"/>
          <c:h val="8.8960887070686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47649277434701"/>
          <c:y val="4.0249684929829999E-2"/>
          <c:w val="0.49027388697635299"/>
          <c:h val="0.74172535016992402"/>
        </c:manualLayout>
      </c:layout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Sheet2!$A$2:$A$4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112</c:v>
                </c:pt>
                <c:pt idx="1">
                  <c:v>12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9989373747699"/>
          <c:y val="0.81309543543899099"/>
          <c:w val="0.66607629681585001"/>
          <c:h val="0.129051472732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47463215967499"/>
          <c:y val="1.2197752672145099E-2"/>
          <c:w val="0.54367812258799697"/>
          <c:h val="0.84164798073010705"/>
        </c:manualLayout>
      </c:layout>
      <c:pieChart>
        <c:varyColors val="1"/>
        <c:ser>
          <c:idx val="1"/>
          <c:order val="0"/>
          <c:tx>
            <c:strRef>
              <c:f>Sheet2!$B$7</c:f>
              <c:strCache>
                <c:ptCount val="1"/>
                <c:pt idx="0">
                  <c:v>September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Sheet2!$A$8:$A$10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Sheet2!$B$8:$B$10</c:f>
              <c:numCache>
                <c:formatCode>General</c:formatCode>
                <c:ptCount val="3"/>
                <c:pt idx="0">
                  <c:v>135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Sheet2!$B$7</c:f>
              <c:strCache>
                <c:ptCount val="1"/>
                <c:pt idx="0">
                  <c:v>September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Sheet2!$A$8:$A$10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Sheet2!$B$8:$B$10</c:f>
              <c:numCache>
                <c:formatCode>General</c:formatCode>
                <c:ptCount val="3"/>
                <c:pt idx="0">
                  <c:v>135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514237707429"/>
          <c:y val="0.83902921441738398"/>
          <c:w val="0.87848573498431504"/>
          <c:h val="0.11979221347331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5867183228697"/>
          <c:y val="3.8153158486768098E-2"/>
          <c:w val="0.50464805070888696"/>
          <c:h val="0.72371267425049102"/>
        </c:manualLayout>
      </c:layout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Sheet3!$A$2:$A$4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127</c:v>
                </c:pt>
                <c:pt idx="1">
                  <c:v>6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93084215955502E-2"/>
          <c:y val="0.81996279490380997"/>
          <c:w val="0.85962663706656695"/>
          <c:h val="9.201443569553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3122437603599"/>
          <c:y val="7.8606401597987693E-2"/>
          <c:w val="0.52747716802377997"/>
          <c:h val="0.72142832843440197"/>
        </c:manualLayout>
      </c:layout>
      <c:pieChart>
        <c:varyColors val="1"/>
        <c:ser>
          <c:idx val="0"/>
          <c:order val="0"/>
          <c:tx>
            <c:strRef>
              <c:f>Sheet3!$B$9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Sheet3!$A$10:$A$12</c:f>
              <c:strCache>
                <c:ptCount val="3"/>
                <c:pt idx="0">
                  <c:v>60% and below</c:v>
                </c:pt>
                <c:pt idx="1">
                  <c:v>61-79%</c:v>
                </c:pt>
                <c:pt idx="2">
                  <c:v>80% and above</c:v>
                </c:pt>
              </c:strCache>
            </c:strRef>
          </c:cat>
          <c:val>
            <c:numRef>
              <c:f>Sheet3!$B$10:$B$12</c:f>
              <c:numCache>
                <c:formatCode>General</c:formatCode>
                <c:ptCount val="3"/>
                <c:pt idx="0">
                  <c:v>118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7466103093401"/>
          <c:y val="0.83910627034486795"/>
          <c:w val="0.80238732231097198"/>
          <c:h val="9.201443569553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Acaletics  </a:t>
            </a:r>
          </a:p>
        </c:rich>
      </c:tx>
      <c:layout>
        <c:manualLayout>
          <c:xMode val="edge"/>
          <c:yMode val="edge"/>
          <c:x val="0.44948858665394098"/>
          <c:y val="2.20994475138121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2nd Grade</c:v>
                </c:pt>
                <c:pt idx="1">
                  <c:v>3rd Grade</c:v>
                </c:pt>
                <c:pt idx="2">
                  <c:v>4th Grade</c:v>
                </c:pt>
                <c:pt idx="3">
                  <c:v>5th Grade</c:v>
                </c:pt>
                <c:pt idx="4">
                  <c:v>6th Grade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87</c:v>
                </c:pt>
                <c:pt idx="2">
                  <c:v>84</c:v>
                </c:pt>
                <c:pt idx="3">
                  <c:v>72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26-49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2nd Grade</c:v>
                </c:pt>
                <c:pt idx="1">
                  <c:v>3rd Grade</c:v>
                </c:pt>
                <c:pt idx="2">
                  <c:v>4th Grade</c:v>
                </c:pt>
                <c:pt idx="3">
                  <c:v>5th Grade</c:v>
                </c:pt>
                <c:pt idx="4">
                  <c:v>6th Grade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84</c:v>
                </c:pt>
                <c:pt idx="1">
                  <c:v>48</c:v>
                </c:pt>
                <c:pt idx="2">
                  <c:v>55</c:v>
                </c:pt>
                <c:pt idx="3">
                  <c:v>40</c:v>
                </c:pt>
                <c:pt idx="4">
                  <c:v>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2nd Grade</c:v>
                </c:pt>
                <c:pt idx="1">
                  <c:v>3rd Grade</c:v>
                </c:pt>
                <c:pt idx="2">
                  <c:v>4th Grade</c:v>
                </c:pt>
                <c:pt idx="3">
                  <c:v>5th Grade</c:v>
                </c:pt>
                <c:pt idx="4">
                  <c:v>6th Grade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2nd Grade</c:v>
                </c:pt>
                <c:pt idx="1">
                  <c:v>3rd Grade</c:v>
                </c:pt>
                <c:pt idx="2">
                  <c:v>4th Grade</c:v>
                </c:pt>
                <c:pt idx="3">
                  <c:v>5th Grade</c:v>
                </c:pt>
                <c:pt idx="4">
                  <c:v>6th Grade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217606576"/>
        <c:axId val="217606968"/>
      </c:barChart>
      <c:catAx>
        <c:axId val="21760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06968"/>
        <c:crosses val="autoZero"/>
        <c:auto val="1"/>
        <c:lblAlgn val="ctr"/>
        <c:lblOffset val="100"/>
        <c:noMultiLvlLbl val="0"/>
      </c:catAx>
      <c:valAx>
        <c:axId val="21760696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Students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76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FCAT Science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229121927940799E-2"/>
          <c:y val="0.142178498405931"/>
          <c:w val="0.94856885787003897"/>
          <c:h val="0.67905039494372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30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</c:v>
                </c:pt>
                <c:pt idx="1">
                  <c:v>54</c:v>
                </c:pt>
                <c:pt idx="2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07752"/>
        <c:axId val="217608144"/>
      </c:barChart>
      <c:catAx>
        <c:axId val="21760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08144"/>
        <c:crosses val="autoZero"/>
        <c:auto val="1"/>
        <c:lblAlgn val="ctr"/>
        <c:lblOffset val="100"/>
        <c:noMultiLvlLbl val="0"/>
      </c:catAx>
      <c:valAx>
        <c:axId val="21760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0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432097252048039"/>
          <c:y val="0.87540982791515698"/>
          <c:w val="0.163583273681699"/>
          <c:h val="0.10564778850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68520264279599E-2"/>
          <c:y val="4.5012311275676897E-2"/>
          <c:w val="0.82311158324562606"/>
          <c:h val="0.78085863312398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  <c:pt idx="3">
                  <c:v>4th Grade</c:v>
                </c:pt>
                <c:pt idx="4">
                  <c:v>5th Grade</c:v>
                </c:pt>
                <c:pt idx="5">
                  <c:v>6th Grade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  <c:pt idx="3">
                  <c:v>4th Grade</c:v>
                </c:pt>
                <c:pt idx="4">
                  <c:v>5th Grade</c:v>
                </c:pt>
                <c:pt idx="5">
                  <c:v>6th Grade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7608928"/>
        <c:axId val="217609320"/>
      </c:barChart>
      <c:catAx>
        <c:axId val="21760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09320"/>
        <c:crosses val="autoZero"/>
        <c:auto val="1"/>
        <c:lblAlgn val="ctr"/>
        <c:lblOffset val="100"/>
        <c:noMultiLvlLbl val="0"/>
      </c:catAx>
      <c:valAx>
        <c:axId val="21760932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Number of Students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12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608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0.49389</cdr:x>
      <cdr:y>0.61426</cdr:y>
    </cdr:from>
    <cdr:to>
      <cdr:x>0.57931</cdr:x>
      <cdr:y>0.72942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77115" y="2569601"/>
          <a:ext cx="514906" cy="481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89</a:t>
          </a:r>
          <a:r>
            <a:rPr lang="en-US" sz="1400" dirty="0"/>
            <a:t>%</a:t>
          </a:r>
        </a:p>
      </cdr:txBody>
    </cdr:sp>
  </cdr:relSizeAnchor>
  <cdr:relSizeAnchor xmlns:cdr="http://schemas.openxmlformats.org/drawingml/2006/chartDrawing">
    <cdr:from>
      <cdr:x>0.40666</cdr:x>
      <cdr:y>0.21855</cdr:y>
    </cdr:from>
    <cdr:to>
      <cdr:x>0.47616</cdr:x>
      <cdr:y>0.24566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51334" y="914234"/>
          <a:ext cx="418923" cy="113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7%</a:t>
          </a:r>
        </a:p>
      </cdr:txBody>
    </cdr:sp>
  </cdr:relSizeAnchor>
  <cdr:relSizeAnchor xmlns:cdr="http://schemas.openxmlformats.org/drawingml/2006/chartDrawing">
    <cdr:from>
      <cdr:x>0.49389</cdr:x>
      <cdr:y>0.15957</cdr:y>
    </cdr:from>
    <cdr:to>
      <cdr:x>0.59812</cdr:x>
      <cdr:y>0.25381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77115" y="667536"/>
          <a:ext cx="628291" cy="394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0.45458</cdr:x>
      <cdr:y>0.61464</cdr:y>
    </cdr:from>
    <cdr:to>
      <cdr:x>0.53927</cdr:x>
      <cdr:y>0.74527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1525" y="1612900"/>
          <a:ext cx="380356" cy="342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79%</a:t>
          </a:r>
        </a:p>
      </cdr:txBody>
    </cdr:sp>
  </cdr:relSizeAnchor>
  <cdr:relSizeAnchor xmlns:cdr="http://schemas.openxmlformats.org/drawingml/2006/chartDrawing">
    <cdr:from>
      <cdr:x>0.30168</cdr:x>
      <cdr:y>0.26637</cdr:y>
    </cdr:from>
    <cdr:to>
      <cdr:x>0.38638</cdr:x>
      <cdr:y>0.397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89411" y="899842"/>
          <a:ext cx="418174" cy="441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12%</a:t>
          </a:r>
        </a:p>
      </cdr:txBody>
    </cdr:sp>
  </cdr:relSizeAnchor>
  <cdr:relSizeAnchor xmlns:cdr="http://schemas.openxmlformats.org/drawingml/2006/chartDrawing">
    <cdr:from>
      <cdr:x>0.4182</cdr:x>
      <cdr:y>0.15349</cdr:y>
    </cdr:from>
    <cdr:to>
      <cdr:x>0.45376</cdr:x>
      <cdr:y>0.21455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75109" y="555122"/>
          <a:ext cx="193454" cy="22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9%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0.49997</cdr:x>
      <cdr:y>0.5859</cdr:y>
    </cdr:from>
    <cdr:to>
      <cdr:x>0.59164</cdr:x>
      <cdr:y>0.69395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47481" y="2283106"/>
          <a:ext cx="540423" cy="421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78%</a:t>
          </a:r>
        </a:p>
      </cdr:txBody>
    </cdr:sp>
  </cdr:relSizeAnchor>
  <cdr:relSizeAnchor xmlns:cdr="http://schemas.openxmlformats.org/drawingml/2006/chartDrawing">
    <cdr:from>
      <cdr:x>0.33333</cdr:x>
      <cdr:y>0.22543</cdr:y>
    </cdr:from>
    <cdr:to>
      <cdr:x>0.38749</cdr:x>
      <cdr:y>0.30181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65078" y="878458"/>
          <a:ext cx="319291" cy="297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9%</a:t>
          </a:r>
        </a:p>
      </cdr:txBody>
    </cdr:sp>
  </cdr:relSizeAnchor>
  <cdr:relSizeAnchor xmlns:cdr="http://schemas.openxmlformats.org/drawingml/2006/chartDrawing">
    <cdr:from>
      <cdr:x>0.4073</cdr:x>
      <cdr:y>0.13975</cdr:y>
    </cdr:from>
    <cdr:to>
      <cdr:x>0.49897</cdr:x>
      <cdr:y>0.24779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01154" y="544584"/>
          <a:ext cx="540423" cy="42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13</a:t>
          </a:r>
          <a:r>
            <a:rPr lang="en-US" sz="1400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0.46771</cdr:x>
      <cdr:y>0.63021</cdr:y>
    </cdr:from>
    <cdr:to>
      <cdr:x>0.66979</cdr:x>
      <cdr:y>0.89063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8362" y="1728788"/>
          <a:ext cx="923925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94%</a:t>
          </a:r>
        </a:p>
      </cdr:txBody>
    </cdr:sp>
  </cdr:relSizeAnchor>
  <cdr:relSizeAnchor xmlns:cdr="http://schemas.openxmlformats.org/drawingml/2006/chartDrawing">
    <cdr:from>
      <cdr:x>0.45193</cdr:x>
      <cdr:y>0.04888</cdr:y>
    </cdr:from>
    <cdr:to>
      <cdr:x>0.54033</cdr:x>
      <cdr:y>0.18851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7864" y="129671"/>
          <a:ext cx="380999" cy="370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3%</a:t>
          </a:r>
        </a:p>
      </cdr:txBody>
    </cdr:sp>
  </cdr:relSizeAnchor>
  <cdr:relSizeAnchor xmlns:cdr="http://schemas.openxmlformats.org/drawingml/2006/chartDrawing">
    <cdr:from>
      <cdr:x>0.46771</cdr:x>
      <cdr:y>0.63021</cdr:y>
    </cdr:from>
    <cdr:to>
      <cdr:x>0.66979</cdr:x>
      <cdr:y>0.89063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47611" y="2389043"/>
          <a:ext cx="1057521" cy="98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94%</a:t>
          </a:r>
        </a:p>
      </cdr:txBody>
    </cdr:sp>
  </cdr:relSizeAnchor>
  <cdr:relSizeAnchor xmlns:cdr="http://schemas.openxmlformats.org/drawingml/2006/chartDrawing">
    <cdr:from>
      <cdr:x>0.41657</cdr:x>
      <cdr:y>0.12788</cdr:y>
    </cdr:from>
    <cdr:to>
      <cdr:x>0.50497</cdr:x>
      <cdr:y>0.26032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95444" y="339222"/>
          <a:ext cx="381020" cy="351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3%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0.39729</cdr:x>
      <cdr:y>0.11962</cdr:y>
    </cdr:from>
    <cdr:to>
      <cdr:x>0.46639</cdr:x>
      <cdr:y>0.23421</cdr:y>
    </cdr:to>
    <cdr:sp macro="" textlink="">
      <cdr:nvSpPr>
        <cdr:cNvPr id="8" name="TextBox 1"/>
        <cdr:cNvSpPr txBox="1"/>
      </cdr:nvSpPr>
      <cdr:spPr>
        <a:xfrm xmlns:a="http://schemas.openxmlformats.org/drawingml/2006/main" flipH="1">
          <a:off x="1962106" y="404115"/>
          <a:ext cx="341265" cy="387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14%</a:t>
          </a:r>
        </a:p>
      </cdr:txBody>
    </cdr:sp>
  </cdr:relSizeAnchor>
  <cdr:relSizeAnchor xmlns:cdr="http://schemas.openxmlformats.org/drawingml/2006/chartDrawing">
    <cdr:from>
      <cdr:x>0.50642</cdr:x>
      <cdr:y>0.50929</cdr:y>
    </cdr:from>
    <cdr:to>
      <cdr:x>0.61892</cdr:x>
      <cdr:y>0.60998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501042" y="1720483"/>
          <a:ext cx="555605" cy="340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83%</a:t>
          </a:r>
        </a:p>
      </cdr:txBody>
    </cdr:sp>
  </cdr:relSizeAnchor>
  <cdr:relSizeAnchor xmlns:cdr="http://schemas.openxmlformats.org/drawingml/2006/chartDrawing">
    <cdr:from>
      <cdr:x>0.33646</cdr:x>
      <cdr:y>0.21329</cdr:y>
    </cdr:from>
    <cdr:to>
      <cdr:x>0.42778</cdr:x>
      <cdr:y>0.33965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661679" y="720531"/>
          <a:ext cx="451003" cy="426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0.53585</cdr:x>
      <cdr:y>0.4974</cdr:y>
    </cdr:from>
    <cdr:to>
      <cdr:x>0.6473</cdr:x>
      <cdr:y>0.56942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5543" y="1670272"/>
          <a:ext cx="550243" cy="241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77%</a:t>
          </a:r>
        </a:p>
      </cdr:txBody>
    </cdr:sp>
  </cdr:relSizeAnchor>
  <cdr:relSizeAnchor xmlns:cdr="http://schemas.openxmlformats.org/drawingml/2006/chartDrawing">
    <cdr:from>
      <cdr:x>0.44507</cdr:x>
      <cdr:y>0.13223</cdr:y>
    </cdr:from>
    <cdr:to>
      <cdr:x>0.5548</cdr:x>
      <cdr:y>0.2337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97369" y="444045"/>
          <a:ext cx="541751" cy="340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10%</a:t>
          </a:r>
        </a:p>
      </cdr:txBody>
    </cdr:sp>
  </cdr:relSizeAnchor>
  <cdr:relSizeAnchor xmlns:cdr="http://schemas.openxmlformats.org/drawingml/2006/chartDrawing">
    <cdr:from>
      <cdr:x>0.318</cdr:x>
      <cdr:y>0.25176</cdr:y>
    </cdr:from>
    <cdr:to>
      <cdr:x>0.42945</cdr:x>
      <cdr:y>0.34669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69985" y="845407"/>
          <a:ext cx="550242" cy="318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5F2D-3FD9-4744-859C-D081FB19861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C030F-BF2D-4117-B659-D5FC2988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sides are summaries from district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reporting.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Each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the number and percentage of students at each instructional tier for the current month. Tier 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represents proficient, Tier 2 approaching proficiency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Tier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is intensive intervention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Summary Report shows the number and percentage of students at each instructional tier for the current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set of slides break the district</a:t>
            </a:r>
            <a:r>
              <a:rPr lang="en-US" baseline="0" dirty="0" smtClean="0"/>
              <a:t> reading summary into grade levels. Notice the Red Expected Distribution Curve and the Green Actual Distribution Curve as we review the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shift in the bell curve lines</a:t>
            </a:r>
            <a:r>
              <a:rPr lang="en-US" baseline="0" dirty="0" smtClean="0"/>
              <a:t> from October to December.  There is a 3% increase in students making notable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grade’s data</a:t>
            </a:r>
            <a:r>
              <a:rPr lang="en-US" baseline="0" dirty="0" smtClean="0"/>
              <a:t> indicated a notable growth from tier 2 to tier 1.  A 16%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0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June data indicates a student</a:t>
            </a:r>
            <a:r>
              <a:rPr lang="en-US" baseline="0" dirty="0" smtClean="0"/>
              <a:t> has worked on </a:t>
            </a:r>
            <a:r>
              <a:rPr lang="en-US" baseline="0" dirty="0" err="1" smtClean="0"/>
              <a:t>istation</a:t>
            </a:r>
            <a:r>
              <a:rPr lang="en-US" baseline="0" dirty="0" smtClean="0"/>
              <a:t> from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030F-BF2D-4117-B659-D5FC298828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December 14,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043" y="489584"/>
            <a:ext cx="113542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“No matter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what your ability is, effort is what ignites that ability and turns it into accomplishment.”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pple Chancery"/>
              <a:cs typeface="Apple Chancery"/>
            </a:endParaRPr>
          </a:p>
          <a:p>
            <a:pPr algn="r"/>
            <a:endParaRPr lang="en-US" dirty="0" smtClean="0">
              <a:solidFill>
                <a:schemeClr val="accent1">
                  <a:lumMod val="75000"/>
                </a:schemeClr>
              </a:solidFill>
              <a:latin typeface="Apple Chancery"/>
              <a:cs typeface="Apple Chancery"/>
            </a:endParaRPr>
          </a:p>
          <a:p>
            <a:pPr algn="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―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Carol S.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Dweck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26985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1846385"/>
            <a:ext cx="12332676" cy="4440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8457" y="6405938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Kindergarten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21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8457" y="6405938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Kindergarten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https://secure.istation.com/charts/chart9df6bace7a51408cb9b47a5af325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" y="1845357"/>
            <a:ext cx="11313995" cy="445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0483" y="2399197"/>
            <a:ext cx="283965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1% growth</a:t>
            </a:r>
            <a:endParaRPr lang="en-US" sz="3200" dirty="0">
              <a:solidFill>
                <a:srgbClr val="3366FF"/>
              </a:solidFill>
            </a:endParaRP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in tiers 1 &amp; 2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27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4197" y="6396335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First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" y="1885071"/>
            <a:ext cx="12065391" cy="43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6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4197" y="6396335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First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314" name="Picture 2" descr="https://secure.istation.com/charts/chartb930d2b2a3914cbfb0873a5fa6e8ff6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2" y="1869743"/>
            <a:ext cx="10885454" cy="44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8297" y="2340404"/>
            <a:ext cx="2657721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16% increase of students in Tier 1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56727" y="4421100"/>
            <a:ext cx="4504012" cy="1810771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114" y="6396335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Second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2" name="Picture 4" descr="https://secure.istation.com/charts/charte5602cd8c63c48baa7aeeb837e654fc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4" y="1842263"/>
            <a:ext cx="10954906" cy="44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70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4197" y="6396335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First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290" name="Picture 2" descr="https://secure.istation.com/charts/chart83ebea8ea4974d1288792390a583fa9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8" y="1880910"/>
            <a:ext cx="11559652" cy="43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6797" y="2457988"/>
            <a:ext cx="241746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13% increase </a:t>
            </a: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T1 and T2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1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Third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0113"/>
            <a:ext cx="11988859" cy="45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Third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42" name="Picture 2" descr="https://secure.istation.com/charts/chart957e715e03fa45c9b647a343b8431a2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842447"/>
            <a:ext cx="11423176" cy="45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6797" y="2457988"/>
            <a:ext cx="241746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8</a:t>
            </a:r>
            <a:r>
              <a:rPr lang="en-US" sz="3200" dirty="0" smtClean="0">
                <a:solidFill>
                  <a:srgbClr val="3366FF"/>
                </a:solidFill>
              </a:rPr>
              <a:t>% decrease </a:t>
            </a: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Tier 3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17350" y="4620992"/>
            <a:ext cx="4339376" cy="1587364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3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Fourth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8190"/>
            <a:ext cx="12660924" cy="44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Fourth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218" name="Picture 2" descr="https://secure.istation.com/charts/chart2eae337692f74f1da3f17dc95019259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1900749"/>
            <a:ext cx="11673385" cy="42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2074" y="2540294"/>
            <a:ext cx="241746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8%  increase in T2 / T1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5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6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	</a:t>
            </a:r>
            <a:r>
              <a:rPr lang="en-US" sz="8000" dirty="0" smtClean="0"/>
              <a:t> </a:t>
            </a:r>
            <a:br>
              <a:rPr lang="en-US" sz="8000" dirty="0" smtClean="0"/>
            </a:br>
            <a:r>
              <a:rPr lang="en-US" dirty="0"/>
              <a:t>Reading Results: </a:t>
            </a:r>
            <a:r>
              <a:rPr lang="en-US" dirty="0" smtClean="0"/>
              <a:t>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1879671"/>
            <a:ext cx="11696131" cy="4341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8987" y="6363450"/>
            <a:ext cx="545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Reading Baseline: September 2014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6353" y="2106706"/>
            <a:ext cx="881529" cy="3810000"/>
          </a:xfrm>
          <a:prstGeom prst="roundRect">
            <a:avLst/>
          </a:prstGeom>
          <a:solidFill>
            <a:srgbClr val="0000FF">
              <a:alpha val="46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973" y="2242264"/>
            <a:ext cx="2883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Percentages</a:t>
            </a:r>
            <a:endParaRPr lang="en-US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FCC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66175" y="2742280"/>
            <a:ext cx="920324" cy="202450"/>
          </a:xfrm>
          <a:prstGeom prst="straightConnector1">
            <a:avLst/>
          </a:prstGeom>
          <a:ln w="57150" cmpd="sng">
            <a:solidFill>
              <a:srgbClr val="7F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82110" y="2723875"/>
            <a:ext cx="1104389" cy="1619602"/>
          </a:xfrm>
          <a:prstGeom prst="straightConnector1">
            <a:avLst/>
          </a:prstGeom>
          <a:ln w="57150" cmpd="sng">
            <a:solidFill>
              <a:srgbClr val="7F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10955" y="2723875"/>
            <a:ext cx="993952" cy="2245357"/>
          </a:xfrm>
          <a:prstGeom prst="straightConnector1">
            <a:avLst/>
          </a:prstGeom>
          <a:ln w="57150" cmpd="sng">
            <a:solidFill>
              <a:srgbClr val="7F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3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87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Fifth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489" y="1842868"/>
            <a:ext cx="12410434" cy="45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0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87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Fifth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194" name="Picture 2" descr="https://secure.istation.com/charts/charta3cb323925ab42d69fe95274fab437e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5" y="1883391"/>
            <a:ext cx="11791665" cy="43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5679" y="2669637"/>
            <a:ext cx="241746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Limited progression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26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Score </a:t>
            </a:r>
            <a:r>
              <a:rPr lang="en-US" dirty="0" smtClean="0"/>
              <a:t>Distribution: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Sixth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845734"/>
            <a:ext cx="11873132" cy="45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Score </a:t>
            </a:r>
            <a:r>
              <a:rPr lang="en-US" dirty="0" smtClean="0"/>
              <a:t>Distribution: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Sixth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170" name="Picture 2" descr="https://secure.istation.com/charts/chart65f697481bb64dee8adb82dffea786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8" y="1845734"/>
            <a:ext cx="11510522" cy="44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5596" y="2904802"/>
            <a:ext cx="241746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Meeting Expectation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5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Lexile Measures: </a:t>
            </a:r>
            <a:r>
              <a:rPr lang="en-US" dirty="0" smtClean="0"/>
              <a:t>District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4669" y="6353294"/>
            <a:ext cx="1545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First Grade</a:t>
            </a:r>
          </a:p>
        </p:txBody>
      </p:sp>
      <p:pic>
        <p:nvPicPr>
          <p:cNvPr id="5122" name="Picture 2" descr="https://secure.istation.com/charts/chartcd8d34ee62ae49b1bf59135aa46ed3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62" y="1821119"/>
            <a:ext cx="10380487" cy="44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0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Lexile Measures: District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782" y="6367362"/>
            <a:ext cx="1988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Second 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Grade</a:t>
            </a:r>
          </a:p>
        </p:txBody>
      </p:sp>
      <p:pic>
        <p:nvPicPr>
          <p:cNvPr id="1030" name="Picture 6" descr="https://secure.istation.com/charts/chart32cd4aefa69a433abb7f86765652ffb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1877248"/>
            <a:ext cx="10849971" cy="43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2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Lexile Measures: District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3055" y="6337495"/>
            <a:ext cx="166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Third Grade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2" descr="https://secure.istation.com/charts/chart08b30a7235364f32a1b942023637781f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1897040"/>
            <a:ext cx="10809027" cy="44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48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Lexile Measures: District</a:t>
            </a:r>
          </a:p>
        </p:txBody>
      </p:sp>
      <p:pic>
        <p:nvPicPr>
          <p:cNvPr id="3076" name="Picture 4" descr="https://secure.istation.com/charts/chart3d0a19526fd84d6bae316a8b863d212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842448"/>
            <a:ext cx="10822674" cy="43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98076" y="6301224"/>
            <a:ext cx="227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Fourth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714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Lexile Measures: District</a:t>
            </a:r>
          </a:p>
        </p:txBody>
      </p:sp>
      <p:pic>
        <p:nvPicPr>
          <p:cNvPr id="4098" name="Picture 2" descr="https://secure.istation.com/charts/chart375a6ce858074e88ab776380fdb4194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2449"/>
            <a:ext cx="10945504" cy="43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8076" y="6301224"/>
            <a:ext cx="227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Fifth 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08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Lexile Measures: District</a:t>
            </a:r>
          </a:p>
        </p:txBody>
      </p:sp>
      <p:pic>
        <p:nvPicPr>
          <p:cNvPr id="6146" name="Picture 2" descr="https://secure.istation.com/charts/chart9bb836b10ff54436910442dbf5041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4" y="1804515"/>
            <a:ext cx="11481396" cy="44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8076" y="6301224"/>
            <a:ext cx="227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Sixth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10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737"/>
            <a:ext cx="12073408" cy="4353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6611" y="6363451"/>
            <a:ext cx="423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End of Year May 2015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20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	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dirty="0"/>
              <a:t>Reading Results: District</a:t>
            </a:r>
          </a:p>
        </p:txBody>
      </p:sp>
    </p:spTree>
    <p:extLst>
      <p:ext uri="{BB962C8B-B14F-4D97-AF65-F5344CB8AC3E}">
        <p14:creationId xmlns:p14="http://schemas.microsoft.com/office/powerpoint/2010/main" val="38645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00271" cy="145075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		Fair</a:t>
            </a:r>
            <a:r>
              <a:rPr lang="en-US" sz="5400" dirty="0" smtClean="0"/>
              <a:t>: </a:t>
            </a:r>
            <a:r>
              <a:rPr lang="en-US" sz="5400" dirty="0"/>
              <a:t>District </a:t>
            </a:r>
            <a:r>
              <a:rPr lang="en-US" sz="5400" dirty="0" smtClean="0">
                <a:solidFill>
                  <a:schemeClr val="bg1"/>
                </a:solidFill>
              </a:rPr>
              <a:t>4</a:t>
            </a:r>
            <a:r>
              <a:rPr lang="en-US" sz="5400" baseline="30000" dirty="0" smtClean="0">
                <a:solidFill>
                  <a:schemeClr val="bg1"/>
                </a:solidFill>
              </a:rPr>
              <a:t>th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Grade Cohort  AP1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2014-2015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2015-2016</a:t>
            </a:r>
            <a:endParaRPr lang="en-US" dirty="0"/>
          </a:p>
        </p:txBody>
      </p:sp>
      <p:pic>
        <p:nvPicPr>
          <p:cNvPr id="12" name="Content Placeholder 11" descr="4th grade 2015-16 FAIR.tif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01" b="-62601"/>
          <a:stretch>
            <a:fillRect/>
          </a:stretch>
        </p:blipFill>
        <p:spPr>
          <a:xfrm>
            <a:off x="5860572" y="2048382"/>
            <a:ext cx="5652455" cy="3867163"/>
          </a:xfrm>
        </p:spPr>
      </p:pic>
      <p:pic>
        <p:nvPicPr>
          <p:cNvPr id="14" name="Content Placeholder 13" descr="3rd 2014-15 FAIR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69" b="-51069"/>
          <a:stretch>
            <a:fillRect/>
          </a:stretch>
        </p:blipFill>
        <p:spPr>
          <a:xfrm>
            <a:off x="294135" y="1916960"/>
            <a:ext cx="5740905" cy="3927677"/>
          </a:xfrm>
        </p:spPr>
      </p:pic>
      <p:sp>
        <p:nvSpPr>
          <p:cNvPr id="4" name="Rectangle 3"/>
          <p:cNvSpPr/>
          <p:nvPr/>
        </p:nvSpPr>
        <p:spPr>
          <a:xfrm>
            <a:off x="4898076" y="6301224"/>
            <a:ext cx="227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Fourth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5197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Fair: District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2014-2015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 2015-2016</a:t>
            </a:r>
            <a:endParaRPr lang="en-US" dirty="0"/>
          </a:p>
        </p:txBody>
      </p:sp>
      <p:pic>
        <p:nvPicPr>
          <p:cNvPr id="7" name="Content Placeholder 6" descr="4th grade 2014-15 FAIR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19" b="-57319"/>
          <a:stretch>
            <a:fillRect/>
          </a:stretch>
        </p:blipFill>
        <p:spPr>
          <a:xfrm>
            <a:off x="288388" y="2089074"/>
            <a:ext cx="5655212" cy="3869049"/>
          </a:xfrm>
        </p:spPr>
      </p:pic>
      <p:pic>
        <p:nvPicPr>
          <p:cNvPr id="8" name="Content Placeholder 7" descr="5th grade 2015-2016 FAIR.tif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08" b="-67908"/>
          <a:stretch>
            <a:fillRect/>
          </a:stretch>
        </p:blipFill>
        <p:spPr>
          <a:xfrm>
            <a:off x="5631277" y="1963956"/>
            <a:ext cx="5838090" cy="3994167"/>
          </a:xfrm>
        </p:spPr>
      </p:pic>
      <p:sp>
        <p:nvSpPr>
          <p:cNvPr id="9" name="Rectangle 8"/>
          <p:cNvSpPr/>
          <p:nvPr/>
        </p:nvSpPr>
        <p:spPr>
          <a:xfrm>
            <a:off x="5007258" y="6334780"/>
            <a:ext cx="2055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Fifth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0325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Fair: District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 2014-2015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 2015-2016</a:t>
            </a:r>
            <a:endParaRPr lang="en-US" dirty="0"/>
          </a:p>
        </p:txBody>
      </p:sp>
      <p:pic>
        <p:nvPicPr>
          <p:cNvPr id="9" name="Content Placeholder 8" descr="5th grade 2014-15 FAIR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977" b="-55977"/>
          <a:stretch>
            <a:fillRect/>
          </a:stretch>
        </p:blipFill>
        <p:spPr>
          <a:xfrm>
            <a:off x="337625" y="2214193"/>
            <a:ext cx="5697415" cy="3897923"/>
          </a:xfrm>
        </p:spPr>
      </p:pic>
      <p:pic>
        <p:nvPicPr>
          <p:cNvPr id="10" name="Content Placeholder 9" descr="6th grade 2015-2016 FAIR.tif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22" b="-48122"/>
          <a:stretch>
            <a:fillRect/>
          </a:stretch>
        </p:blipFill>
        <p:spPr>
          <a:xfrm>
            <a:off x="5809957" y="2057117"/>
            <a:ext cx="6175717" cy="4225157"/>
          </a:xfrm>
        </p:spPr>
      </p:pic>
      <p:sp>
        <p:nvSpPr>
          <p:cNvPr id="7" name="Rectangle 6"/>
          <p:cNvSpPr/>
          <p:nvPr/>
        </p:nvSpPr>
        <p:spPr>
          <a:xfrm>
            <a:off x="4768947" y="6327339"/>
            <a:ext cx="2082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Sixth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975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Matters: District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736282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  <a:t>District</a:t>
            </a:r>
            <a:r>
              <a:rPr lang="en-US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ELA, AP1: KG</a:t>
            </a:r>
            <a:endParaRPr lang="en-US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217920" y="1806106"/>
            <a:ext cx="4937760" cy="59878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sz="3800" dirty="0" smtClean="0">
                <a:latin typeface="Arial Black" panose="020B0A04020102020204" pitchFamily="34" charset="0"/>
              </a:rPr>
              <a:t>District Math, </a:t>
            </a:r>
            <a:r>
              <a:rPr lang="en-US" sz="3800" dirty="0">
                <a:latin typeface="Arial Black" panose="020B0A04020102020204" pitchFamily="34" charset="0"/>
              </a:rPr>
              <a:t>AP1: KG</a:t>
            </a:r>
          </a:p>
          <a:p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7011984"/>
              </p:ext>
            </p:extLst>
          </p:nvPr>
        </p:nvGraphicFramePr>
        <p:xfrm>
          <a:off x="682388" y="1806106"/>
          <a:ext cx="5934584" cy="410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2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34296804"/>
              </p:ext>
            </p:extLst>
          </p:nvPr>
        </p:nvGraphicFramePr>
        <p:xfrm>
          <a:off x="5870219" y="2277605"/>
          <a:ext cx="5440206" cy="361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03009" y="6363451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Kindergarten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4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 Matters: District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095549"/>
            <a:ext cx="4937760" cy="570654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District ELA, AP1: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st</a:t>
            </a:r>
            <a:endParaRPr lang="en-US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2095549"/>
            <a:ext cx="4937760" cy="57065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District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Math,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AP1: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st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0348711"/>
              </p:ext>
            </p:extLst>
          </p:nvPr>
        </p:nvGraphicFramePr>
        <p:xfrm>
          <a:off x="322605" y="2409892"/>
          <a:ext cx="5895315" cy="389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65609859"/>
              </p:ext>
            </p:extLst>
          </p:nvPr>
        </p:nvGraphicFramePr>
        <p:xfrm>
          <a:off x="5542670" y="2398917"/>
          <a:ext cx="5233181" cy="379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898076" y="6301224"/>
            <a:ext cx="227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First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16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 Matters: District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District ELA, AP1: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District Math, AP1: 2</a:t>
            </a:r>
            <a:r>
              <a:rPr lang="en-US" baseline="30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2659942"/>
              </p:ext>
            </p:extLst>
          </p:nvPr>
        </p:nvGraphicFramePr>
        <p:xfrm>
          <a:off x="478302" y="2286911"/>
          <a:ext cx="5556738" cy="387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5983752"/>
              </p:ext>
            </p:extLst>
          </p:nvPr>
        </p:nvGraphicFramePr>
        <p:xfrm>
          <a:off x="6218555" y="2138289"/>
          <a:ext cx="5387291" cy="393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898076" y="6301224"/>
            <a:ext cx="2273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1264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Math: </a:t>
            </a:r>
            <a:r>
              <a:rPr lang="en-US" dirty="0"/>
              <a:t>District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70057"/>
              </p:ext>
            </p:extLst>
          </p:nvPr>
        </p:nvGraphicFramePr>
        <p:xfrm>
          <a:off x="1096963" y="1846263"/>
          <a:ext cx="10058400" cy="441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189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Science: District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325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0663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4" y="533582"/>
            <a:ext cx="11068493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 Students missing 10% of the  school year. </a:t>
            </a:r>
            <a:r>
              <a:rPr lang="en-US" sz="3100" dirty="0" smtClean="0"/>
              <a:t>(9 days per 90 days)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20417"/>
              </p:ext>
            </p:extLst>
          </p:nvPr>
        </p:nvGraphicFramePr>
        <p:xfrm>
          <a:off x="1116044" y="1766055"/>
          <a:ext cx="9983972" cy="454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urved Connector 4"/>
          <p:cNvCxnSpPr/>
          <p:nvPr/>
        </p:nvCxnSpPr>
        <p:spPr>
          <a:xfrm>
            <a:off x="2518117" y="3276445"/>
            <a:ext cx="1913206" cy="337624"/>
          </a:xfrm>
          <a:prstGeom prst="curvedConnector3">
            <a:avLst>
              <a:gd name="adj1" fmla="val 113971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3924886" y="4164037"/>
            <a:ext cx="1882726" cy="212964"/>
          </a:xfrm>
          <a:prstGeom prst="curvedConnector3">
            <a:avLst>
              <a:gd name="adj1" fmla="val 115006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6595401" y="3932895"/>
            <a:ext cx="1929619" cy="582834"/>
          </a:xfrm>
          <a:prstGeom prst="curvedConnector3">
            <a:avLst>
              <a:gd name="adj1" fmla="val 119988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5257904" y="3494414"/>
            <a:ext cx="1953124" cy="669623"/>
          </a:xfrm>
          <a:prstGeom prst="curvedConnector3">
            <a:avLst>
              <a:gd name="adj1" fmla="val 115781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7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1494"/>
            <a:ext cx="10058400" cy="4023360"/>
          </a:xfrm>
        </p:spPr>
        <p:txBody>
          <a:bodyPr/>
          <a:lstStyle/>
          <a:p>
            <a:r>
              <a:rPr lang="en-US" sz="2800" dirty="0" smtClean="0"/>
              <a:t>20% reduction in the number of students identified for attendance issues by the Early Warning System (EWS).</a:t>
            </a:r>
          </a:p>
          <a:p>
            <a:r>
              <a:rPr lang="en-US" dirty="0" smtClean="0"/>
              <a:t>2016 Interventions currently in place:</a:t>
            </a:r>
          </a:p>
          <a:p>
            <a:r>
              <a:rPr lang="en-US" dirty="0" smtClean="0">
                <a:latin typeface="Adobe Pi Std" panose="05020102010706070708" pitchFamily="82" charset="0"/>
              </a:rPr>
              <a:t>• </a:t>
            </a:r>
            <a:r>
              <a:rPr lang="en-US" dirty="0" smtClean="0"/>
              <a:t>Attendance Forms </a:t>
            </a:r>
          </a:p>
          <a:p>
            <a:r>
              <a:rPr lang="en-US" dirty="0" smtClean="0">
                <a:latin typeface="Adobe Pi Std" panose="05020102010706070708" pitchFamily="82" charset="0"/>
              </a:rPr>
              <a:t>• </a:t>
            </a:r>
            <a:r>
              <a:rPr lang="en-US" dirty="0" smtClean="0"/>
              <a:t>5/10/15 Tracking System utilizing Skyward Reports</a:t>
            </a:r>
          </a:p>
          <a:p>
            <a:r>
              <a:rPr lang="en-US" dirty="0">
                <a:latin typeface="Adobe Pi Std" panose="05020102010706070708" pitchFamily="82" charset="0"/>
              </a:rPr>
              <a:t>• </a:t>
            </a:r>
            <a:r>
              <a:rPr lang="en-US" dirty="0" smtClean="0"/>
              <a:t>Student Conferencing with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/>
          </a:p>
          <a:p>
            <a:r>
              <a:rPr lang="en-US" dirty="0">
                <a:latin typeface="Adobe Pi Std" panose="05020102010706070708" pitchFamily="82" charset="0"/>
              </a:rPr>
              <a:t>• </a:t>
            </a:r>
            <a:r>
              <a:rPr lang="en-US" dirty="0" smtClean="0"/>
              <a:t>Parent / Teacher / Interventionist Meetings</a:t>
            </a:r>
          </a:p>
          <a:p>
            <a:r>
              <a:rPr lang="en-US" dirty="0">
                <a:latin typeface="Adobe Pi Std" panose="05020102010706070708" pitchFamily="82" charset="0"/>
              </a:rPr>
              <a:t>• </a:t>
            </a:r>
            <a:r>
              <a:rPr lang="en-US" dirty="0" smtClean="0"/>
              <a:t>Academic Counseling (Recent implementation)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59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5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	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dirty="0"/>
              <a:t>Reading Results: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4194" y="6396335"/>
            <a:ext cx="423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Baseline  September 2015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9" y="1845734"/>
            <a:ext cx="11999742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8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 Goals: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25" y="2365157"/>
            <a:ext cx="10364110" cy="27699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100% of our students will make learning gains in ELA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100</a:t>
            </a:r>
            <a:r>
              <a:rPr lang="en-US" sz="2800" dirty="0"/>
              <a:t>% of our students will make learning gains in </a:t>
            </a:r>
            <a:r>
              <a:rPr lang="en-US" sz="2800" dirty="0" smtClean="0"/>
              <a:t>Math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100</a:t>
            </a:r>
            <a:r>
              <a:rPr lang="en-US" sz="2800" dirty="0"/>
              <a:t>% of our students will </a:t>
            </a:r>
            <a:r>
              <a:rPr lang="en-US" sz="2800" dirty="0" smtClean="0"/>
              <a:t>engage in Science and Social Studies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05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4961"/>
          </a:xfrm>
        </p:spPr>
        <p:txBody>
          <a:bodyPr/>
          <a:lstStyle/>
          <a:p>
            <a:pPr algn="ctr"/>
            <a:r>
              <a:rPr lang="en-US" dirty="0"/>
              <a:t>Reading Results: Central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02" y="1883391"/>
            <a:ext cx="12079458" cy="4322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317" y="6396335"/>
            <a:ext cx="4037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Baseline 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October 2015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40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9062"/>
          </a:xfrm>
        </p:spPr>
        <p:txBody>
          <a:bodyPr/>
          <a:lstStyle/>
          <a:p>
            <a:pPr algn="ctr"/>
            <a:r>
              <a:rPr lang="en-US" dirty="0"/>
              <a:t>Reading Results: </a:t>
            </a:r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2462" y="6396002"/>
            <a:ext cx="526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Baseline  October 2015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729" y="1751428"/>
            <a:ext cx="11769969" cy="45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4961"/>
          </a:xfrm>
        </p:spPr>
        <p:txBody>
          <a:bodyPr/>
          <a:lstStyle/>
          <a:p>
            <a:pPr algn="ctr"/>
            <a:r>
              <a:rPr lang="en-US" dirty="0"/>
              <a:t>Reading Results: </a:t>
            </a:r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0747" y="6363451"/>
            <a:ext cx="526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Baseline  October 2015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1860597"/>
            <a:ext cx="12009119" cy="43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2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963" y="1803182"/>
            <a:ext cx="11901267" cy="4530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7587" y="6402049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Pre-K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3440" y="2628532"/>
            <a:ext cx="1940138" cy="142893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42561" y="2893150"/>
            <a:ext cx="1205696" cy="840405"/>
          </a:xfrm>
          <a:prstGeom prst="straightConnector1">
            <a:avLst/>
          </a:prstGeom>
          <a:ln w="76200" cmpd="sng">
            <a:solidFill>
              <a:srgbClr val="25FF2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3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Score Distribution: District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7587" y="6402049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Pre-K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ecure.istation.com/charts/chart761ba0735a82457dae357bde1bb969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9" y="1819248"/>
            <a:ext cx="11045764" cy="44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0483" y="2399197"/>
            <a:ext cx="283965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PK moved from 83% to 86%</a:t>
            </a:r>
            <a:endParaRPr lang="en-US" sz="3200" dirty="0">
              <a:solidFill>
                <a:srgbClr val="3366FF"/>
              </a:solidFill>
            </a:endParaRP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in tiers 1 &amp; 2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920</TotalTime>
  <Words>634</Words>
  <Application>Microsoft Office PowerPoint</Application>
  <PresentationFormat>Widescreen</PresentationFormat>
  <Paragraphs>150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Adobe Pi Std</vt:lpstr>
      <vt:lpstr>Apple Chancery</vt:lpstr>
      <vt:lpstr>Arial</vt:lpstr>
      <vt:lpstr>Arial Black</vt:lpstr>
      <vt:lpstr>Calibri</vt:lpstr>
      <vt:lpstr>Calibri Light</vt:lpstr>
      <vt:lpstr>Wingdings</vt:lpstr>
      <vt:lpstr>Retrospect</vt:lpstr>
      <vt:lpstr>Elementary Data</vt:lpstr>
      <vt:lpstr>     Reading Results: District</vt:lpstr>
      <vt:lpstr>    Reading Results: District</vt:lpstr>
      <vt:lpstr>    Reading Results: District</vt:lpstr>
      <vt:lpstr>Reading Results: Central</vt:lpstr>
      <vt:lpstr>Reading Results: North</vt:lpstr>
      <vt:lpstr>Reading Results: South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Score Distribution: District</vt:lpstr>
      <vt:lpstr>Lexile Measures: District</vt:lpstr>
      <vt:lpstr>Lexile Measures: District</vt:lpstr>
      <vt:lpstr>Lexile Measures: District</vt:lpstr>
      <vt:lpstr>Lexile Measures: District</vt:lpstr>
      <vt:lpstr>Lexile Measures: District</vt:lpstr>
      <vt:lpstr>Lexile Measures: District</vt:lpstr>
      <vt:lpstr>   Fair: District 4th Grade Cohort  AP1</vt:lpstr>
      <vt:lpstr>Fair: District</vt:lpstr>
      <vt:lpstr>Fair: District</vt:lpstr>
      <vt:lpstr>Performance Matters: District</vt:lpstr>
      <vt:lpstr>Performance Matters: District</vt:lpstr>
      <vt:lpstr>Performance Matters: District</vt:lpstr>
      <vt:lpstr>Math: District</vt:lpstr>
      <vt:lpstr>Science: District</vt:lpstr>
      <vt:lpstr> Number Students missing 10% of the  school year. (9 days per 90 days) </vt:lpstr>
      <vt:lpstr>Attendance Goals</vt:lpstr>
      <vt:lpstr>Achievement Goals: 2015-2016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Data</dc:title>
  <dc:creator>David Law</dc:creator>
  <cp:lastModifiedBy>Trixie Bennett</cp:lastModifiedBy>
  <cp:revision>75</cp:revision>
  <cp:lastPrinted>2015-12-14T19:23:27Z</cp:lastPrinted>
  <dcterms:created xsi:type="dcterms:W3CDTF">2015-06-03T19:30:06Z</dcterms:created>
  <dcterms:modified xsi:type="dcterms:W3CDTF">2015-12-16T15:31:18Z</dcterms:modified>
</cp:coreProperties>
</file>